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466" r:id="rId4"/>
    <p:sldId id="500" r:id="rId5"/>
    <p:sldId id="524" r:id="rId6"/>
    <p:sldId id="502" r:id="rId7"/>
    <p:sldId id="501" r:id="rId8"/>
    <p:sldId id="505" r:id="rId9"/>
    <p:sldId id="506" r:id="rId10"/>
    <p:sldId id="467" r:id="rId11"/>
    <p:sldId id="464" r:id="rId12"/>
    <p:sldId id="469" r:id="rId13"/>
    <p:sldId id="470" r:id="rId14"/>
    <p:sldId id="503" r:id="rId15"/>
    <p:sldId id="525" r:id="rId16"/>
    <p:sldId id="495" r:id="rId17"/>
    <p:sldId id="475" r:id="rId18"/>
    <p:sldId id="476" r:id="rId19"/>
    <p:sldId id="507" r:id="rId20"/>
    <p:sldId id="496" r:id="rId21"/>
    <p:sldId id="499" r:id="rId22"/>
    <p:sldId id="487" r:id="rId23"/>
    <p:sldId id="488" r:id="rId24"/>
    <p:sldId id="489" r:id="rId25"/>
    <p:sldId id="490" r:id="rId26"/>
    <p:sldId id="492" r:id="rId27"/>
    <p:sldId id="523" r:id="rId28"/>
    <p:sldId id="352" r:id="rId29"/>
    <p:sldId id="51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840F"/>
    <a:srgbClr val="F8DC9E"/>
    <a:srgbClr val="FBEEDC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5" autoAdjust="0"/>
  </p:normalViewPr>
  <p:slideViewPr>
    <p:cSldViewPr>
      <p:cViewPr>
        <p:scale>
          <a:sx n="66" d="100"/>
          <a:sy n="66" d="100"/>
        </p:scale>
        <p:origin x="900" y="24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8422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36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6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6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3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23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oftuni.bg/courses/javascript-fundamentals" TargetMode="External"/><Relationship Id="rId7" Type="http://schemas.openxmlformats.org/officeDocument/2006/relationships/hyperlink" Target="https://www.facebook.com/groups/292674664491806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softuni.bg/forum/categories/1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nodejs.org/" TargetMode="External"/><Relationship Id="rId7" Type="http://schemas.openxmlformats.org/officeDocument/2006/relationships/hyperlink" Target="https://www.visualstudio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jetbrains.com/webstorm/" TargetMode="External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9144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7400"/>
            <a:ext cx="8125251" cy="778736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046554" y="3599490"/>
            <a:ext cx="207351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Fundamentals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389812" y="3182758"/>
            <a:ext cx="4056432" cy="2929646"/>
            <a:chOff x="3398354" y="762000"/>
            <a:chExt cx="4981574" cy="3597804"/>
          </a:xfrm>
        </p:grpSpPr>
        <p:pic>
          <p:nvPicPr>
            <p:cNvPr id="22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592843" y="854361"/>
              <a:ext cx="4396821" cy="9449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pc="50" dirty="0">
                  <a:ln w="9525" cmpd="sng">
                    <a:solidFill>
                      <a:schemeClr val="accent1">
                        <a:lumMod val="75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5771366" y="4836303"/>
            <a:ext cx="1125543" cy="1125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9180599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Basic coding skills for the JS language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Establishes fundamentals for further JS trainings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Content: JS syntax, data, arrays, objects,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covered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Object-oriented programming (OOP) in JS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DOM manipulation, JS libraries and frameworks (AJAX, jQuery, AngularJS, </a:t>
            </a:r>
            <a:r>
              <a:rPr lang="en-US" dirty="0" err="1"/>
              <a:t>ReactJS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9728667" y="1816634"/>
            <a:ext cx="1666251" cy="1666251"/>
          </a:xfrm>
          <a:prstGeom prst="rect">
            <a:avLst/>
          </a:prstGeom>
        </p:spPr>
      </p:pic>
      <p:pic>
        <p:nvPicPr>
          <p:cNvPr id="1026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5" y="4148398"/>
            <a:ext cx="1963534" cy="196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193" y="1546435"/>
            <a:ext cx="1806365" cy="18063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5661">
            <a:off x="9283064" y="4179252"/>
            <a:ext cx="2031837" cy="2031837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JS intro, JS syntax, data types,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Operators, conditional statements, loops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Functions and arrow functions (lambda)</a:t>
            </a:r>
          </a:p>
          <a:p>
            <a:pPr>
              <a:lnSpc>
                <a:spcPct val="100000"/>
              </a:lnSpc>
            </a:pPr>
            <a:r>
              <a:rPr lang="en-US" dirty="0"/>
              <a:t>Arrays and multi-dimensional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Strings and regular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Objects, JSON, associative arrays</a:t>
            </a:r>
          </a:p>
          <a:p>
            <a:pPr>
              <a:lnSpc>
                <a:spcPct val="100000"/>
              </a:lnSpc>
            </a:pPr>
            <a:r>
              <a:rPr lang="en-US" dirty="0"/>
              <a:t>Sets and maps, destructuring</a:t>
            </a:r>
          </a:p>
          <a:p>
            <a:pPr>
              <a:lnSpc>
                <a:spcPct val="100000"/>
              </a:lnSpc>
            </a:pPr>
            <a:r>
              <a:rPr lang="en-US" dirty="0"/>
              <a:t>Canvas 2D + DOM and events</a:t>
            </a:r>
          </a:p>
        </p:txBody>
      </p:sp>
      <p:pic>
        <p:nvPicPr>
          <p:cNvPr id="1026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58" y="4195608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61" y="914400"/>
            <a:ext cx="6242845" cy="4157832"/>
          </a:xfrm>
          <a:prstGeom prst="roundRect">
            <a:avLst>
              <a:gd name="adj" fmla="val 1547"/>
            </a:avLst>
          </a:prstGeom>
        </p:spPr>
      </p:pic>
    </p:spTree>
    <p:extLst>
      <p:ext uri="{BB962C8B-B14F-4D97-AF65-F5344CB8AC3E}">
        <p14:creationId xmlns:p14="http://schemas.microsoft.com/office/powerpoint/2010/main" val="22094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Nikola Andreev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A4Everyone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 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SotfUni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5326" y="1468066"/>
            <a:ext cx="2800610" cy="26464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Martin Indzhov</a:t>
            </a:r>
            <a:endParaRPr lang="en-US" b="1" noProof="1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Developer @ UltraPlay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Interested in Blockchain and Extreme Sports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Top performing student from SoftUni</a:t>
            </a:r>
            <a:endParaRPr lang="ru-RU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E447F-5328-4FDC-AC27-667402AF34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468066"/>
            <a:ext cx="2800610" cy="3046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58625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Lessons: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20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 </a:t>
            </a:r>
            <a:r>
              <a:rPr lang="en-US" dirty="0"/>
              <a:t>(onsite + YouTube videos)</a:t>
            </a:r>
          </a:p>
          <a:p>
            <a:pPr>
              <a:lnSpc>
                <a:spcPct val="114000"/>
              </a:lnSpc>
            </a:pPr>
            <a:r>
              <a:rPr lang="en-US" dirty="0"/>
              <a:t>Practical exercises (in class):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 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0-50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hours</a:t>
            </a:r>
          </a:p>
          <a:p>
            <a:pPr>
              <a:lnSpc>
                <a:spcPct val="114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Time frame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15-Jan-2018 – 11-Feb-2018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Duration and Schedule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414" y="14724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12" y="3578121"/>
            <a:ext cx="4005419" cy="2670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9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43687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4412" y="1371600"/>
            <a:ext cx="2481600" cy="24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1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06256"/>
            <a:ext cx="8938472" cy="820600"/>
          </a:xfrm>
        </p:spPr>
        <p:txBody>
          <a:bodyPr/>
          <a:lstStyle/>
          <a:p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92632"/>
            <a:ext cx="89384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4" y="1824790"/>
            <a:ext cx="3539718" cy="2744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ttp://www.nakov.com/wp-content/uploads/2014/05/image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012" y="2034103"/>
            <a:ext cx="3581400" cy="25378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13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6182" y="1156770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212" y="3831530"/>
            <a:ext cx="2035872" cy="2035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Mandatory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Final exam – 85%</a:t>
            </a:r>
          </a:p>
          <a:p>
            <a:pPr lvl="1"/>
            <a:r>
              <a:rPr lang="en-US" dirty="0"/>
              <a:t>Exercises &amp; homework – 15%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1812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8084107" y="16698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is mainly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 in class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Lesson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slides + live demos + exercises</a:t>
            </a:r>
          </a:p>
          <a:p>
            <a:pPr lvl="1"/>
            <a:r>
              <a:rPr lang="en-US" dirty="0"/>
              <a:t>Exercise days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only exercises</a:t>
            </a:r>
          </a:p>
          <a:p>
            <a:pPr>
              <a:spcBef>
                <a:spcPts val="2400"/>
              </a:spcBef>
            </a:pPr>
            <a:r>
              <a:rPr lang="en-US" dirty="0"/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submit</a:t>
            </a:r>
            <a:r>
              <a:rPr lang="en-US" dirty="0"/>
              <a:t> your homework?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Submitted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</a:p>
          <a:p>
            <a:pPr>
              <a:spcBef>
                <a:spcPts val="2400"/>
              </a:spcBef>
            </a:pPr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7 days</a:t>
            </a:r>
            <a:endParaRPr lang="en-US" dirty="0"/>
          </a:p>
          <a:p>
            <a:pPr lvl="1"/>
            <a:r>
              <a:rPr lang="en-US" dirty="0"/>
              <a:t>Due for both lesson days and exercise days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 &amp; Exercises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1088" y="4343400"/>
            <a:ext cx="3049724" cy="1942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988288" y="1371600"/>
            <a:ext cx="2135324" cy="2662128"/>
          </a:xfrm>
          <a:prstGeom prst="roundRect">
            <a:avLst>
              <a:gd name="adj" fmla="val 749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54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softuni.bg/courses/javascript-fundamentals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softuni.bg/forum/categories/12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7"/>
              </a:rPr>
              <a:t>fb.com/groups/292674664491806/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5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Basics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</a:p>
          <a:p>
            <a:pPr lvl="1">
              <a:lnSpc>
                <a:spcPct val="110000"/>
              </a:lnSpc>
            </a:pPr>
            <a:r>
              <a:rPr lang="en-US" noProof="1"/>
              <a:t>Noje.js – </a:t>
            </a:r>
            <a:r>
              <a:rPr lang="en-US" noProof="1">
                <a:hlinkClick r:id="rId3"/>
              </a:rPr>
              <a:t>https://nodejs.org</a:t>
            </a:r>
            <a:endParaRPr lang="en-US" noProof="1"/>
          </a:p>
          <a:p>
            <a:pPr lvl="1">
              <a:lnSpc>
                <a:spcPct val="110000"/>
              </a:lnSpc>
            </a:pPr>
            <a:r>
              <a:rPr lang="en-US" noProof="1"/>
              <a:t>WebStorm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https://jetbrains.com/webstorm/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Optionally: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Visual Studio Code – </a:t>
            </a:r>
            <a:r>
              <a:rPr lang="en-US" dirty="0">
                <a:hlinkClick r:id="rId5"/>
              </a:rPr>
              <a:t>https://code.visualstudio.com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363" y="4972207"/>
            <a:ext cx="1383285" cy="1352393"/>
          </a:xfrm>
          <a:prstGeom prst="rect">
            <a:avLst/>
          </a:prstGeom>
        </p:spPr>
      </p:pic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6342" y="4997087"/>
            <a:ext cx="2132066" cy="1302632"/>
          </a:xfrm>
          <a:prstGeom prst="roundRect">
            <a:avLst>
              <a:gd name="adj" fmla="val 2286"/>
            </a:avLst>
          </a:prstGeom>
        </p:spPr>
      </p:pic>
      <p:pic>
        <p:nvPicPr>
          <p:cNvPr id="1026" name="Picture 2" descr="node.js">
            <a:hlinkClick r:id="rId3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92" y="4884648"/>
            <a:ext cx="2337020" cy="143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Fundamentals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648200"/>
            <a:ext cx="8938472" cy="820600"/>
          </a:xfrm>
        </p:spPr>
        <p:txBody>
          <a:bodyPr/>
          <a:lstStyle/>
          <a:p>
            <a:r>
              <a:rPr lang="en-US" dirty="0"/>
              <a:t>JS Core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80402" y="5602568"/>
            <a:ext cx="8938472" cy="719034"/>
          </a:xfrm>
        </p:spPr>
        <p:txBody>
          <a:bodyPr/>
          <a:lstStyle/>
          <a:p>
            <a:r>
              <a:rPr lang="en-US" dirty="0"/>
              <a:t>Intensive 3-Month JavaScript Training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4" y="1524000"/>
            <a:ext cx="10452748" cy="27309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357" y="1724561"/>
            <a:ext cx="6721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Core</a:t>
            </a:r>
          </a:p>
        </p:txBody>
      </p:sp>
    </p:spTree>
    <p:extLst>
      <p:ext uri="{BB962C8B-B14F-4D97-AF65-F5344CB8AC3E}">
        <p14:creationId xmlns:p14="http://schemas.microsoft.com/office/powerpoint/2010/main" val="25141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months </a:t>
            </a:r>
            <a:r>
              <a:rPr lang="en-US" dirty="0"/>
              <a:t>intensive JavaScript development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Fundamentals</a:t>
            </a:r>
          </a:p>
          <a:p>
            <a:pPr lvl="1"/>
            <a:r>
              <a:rPr lang="en-US" dirty="0"/>
              <a:t>JS programming, functions, arrays, strings, objects, JSON, …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Advanced</a:t>
            </a:r>
          </a:p>
          <a:p>
            <a:pPr lvl="1"/>
            <a:r>
              <a:rPr lang="en-US" dirty="0"/>
              <a:t>jQuery, DOM, object composition, classes, modules, unit testing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 Apps</a:t>
            </a:r>
          </a:p>
          <a:p>
            <a:pPr lvl="1"/>
            <a:r>
              <a:rPr lang="en-US" dirty="0"/>
              <a:t>REST, AJAX, promises, templating, routing, building SPA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Core Module at </a:t>
            </a:r>
            <a:r>
              <a:rPr lang="en-US"/>
              <a:t>SoftUni – Timeline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80194" y="2876045"/>
            <a:ext cx="2758203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</a:p>
          <a:p>
            <a:pPr algn="ctr"/>
            <a:r>
              <a:rPr lang="en-US" sz="2200" b="1" dirty="0">
                <a:solidFill>
                  <a:prstClr val="black"/>
                </a:solidFill>
              </a:rPr>
              <a:t>Fundamentals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b="1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workshop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15-Jan-2018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11-Feb-2018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89348" y="2876043"/>
            <a:ext cx="2717642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 Applications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19-Mar-2018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15-Apr-2018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81061" y="2876046"/>
            <a:ext cx="2765623" cy="3143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JavaScript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Advanced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5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4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12-Feb-2018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18-Feb-2018</a:t>
            </a:r>
            <a:endParaRPr lang="bg-BG" sz="1800" dirty="0">
              <a:solidFill>
                <a:prstClr val="black"/>
              </a:solidFill>
            </a:endParaRPr>
          </a:p>
        </p:txBody>
      </p: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1147586" y="2249541"/>
            <a:ext cx="9966298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289923" y="1990563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058679" y="1997885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846684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992585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377330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8421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616280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31482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173881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58968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21818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532434" y="2131035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979152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89083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03934" y="212371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4940" y="1504890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15-Jan-2018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43072" y="1504890"/>
            <a:ext cx="1498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12-Feb-2018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11012" y="1504890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19-Mar-2018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47212" y="1504890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16-Apr-2018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636294" y="2876043"/>
            <a:ext cx="1355315" cy="3143755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3 exams</a:t>
            </a:r>
          </a:p>
          <a:p>
            <a:pPr>
              <a:spcBef>
                <a:spcPts val="600"/>
              </a:spcBef>
            </a:pP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Dates TBA</a:t>
            </a:r>
          </a:p>
          <a:p>
            <a:pPr>
              <a:spcBef>
                <a:spcPts val="600"/>
              </a:spcBef>
            </a:pPr>
            <a:endParaRPr lang="bg-BG" sz="1600" dirty="0">
              <a:solidFill>
                <a:prstClr val="black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0284417" y="2138356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79152" y="2005206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384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Professions @ SoftUni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90" y="1613587"/>
            <a:ext cx="2390622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Programming</a:t>
            </a:r>
            <a:br>
              <a:rPr lang="en-US" dirty="0"/>
            </a:br>
            <a:r>
              <a:rPr lang="en-US" dirty="0"/>
              <a:t>Basics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7815" y="332241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Tech 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98812" y="3322413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D3840F"/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 Module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2684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Fund.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22684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Fund.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2684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JS</a:t>
            </a:r>
          </a:p>
          <a:p>
            <a:r>
              <a:rPr lang="en-US" dirty="0"/>
              <a:t>Web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22684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Fund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2212" y="40223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22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DB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422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DB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2012" y="1447800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Java </a:t>
            </a:r>
          </a:p>
          <a:p>
            <a:r>
              <a:rPr lang="en-US" dirty="0"/>
              <a:t>Web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2012" y="2735078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C#</a:t>
            </a:r>
          </a:p>
          <a:p>
            <a:r>
              <a:rPr lang="en-US" dirty="0"/>
              <a:t>Web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42212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PHP</a:t>
            </a:r>
          </a:p>
          <a:p>
            <a:r>
              <a:rPr lang="en-US" dirty="0"/>
              <a:t>Web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1627415" y="2786950"/>
            <a:ext cx="304800" cy="3891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https://softuni.bg/trainings/courses</a:t>
            </a:r>
            <a:endParaRPr lang="en-US" dirty="0"/>
          </a:p>
        </p:txBody>
      </p:sp>
      <p:sp>
        <p:nvSpPr>
          <p:cNvPr id="25" name="Arrow: Bent 24"/>
          <p:cNvSpPr/>
          <p:nvPr/>
        </p:nvSpPr>
        <p:spPr>
          <a:xfrm>
            <a:off x="3874884" y="1690972"/>
            <a:ext cx="1297302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flipV="1">
            <a:off x="3874883" y="4473876"/>
            <a:ext cx="1297303" cy="154832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9" name="Arrow: Right 28"/>
          <p:cNvSpPr/>
          <p:nvPr/>
        </p:nvSpPr>
        <p:spPr>
          <a:xfrm>
            <a:off x="70136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Arrow: Right 29"/>
          <p:cNvSpPr/>
          <p:nvPr/>
        </p:nvSpPr>
        <p:spPr>
          <a:xfrm>
            <a:off x="9223476" y="17909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rrow: Right 30"/>
          <p:cNvSpPr/>
          <p:nvPr/>
        </p:nvSpPr>
        <p:spPr>
          <a:xfrm>
            <a:off x="70136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Arrow: Right 31"/>
          <p:cNvSpPr/>
          <p:nvPr/>
        </p:nvSpPr>
        <p:spPr>
          <a:xfrm>
            <a:off x="9223476" y="30786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Arrow: Right 32"/>
          <p:cNvSpPr/>
          <p:nvPr/>
        </p:nvSpPr>
        <p:spPr>
          <a:xfrm>
            <a:off x="7013676" y="43663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Arrow: Right 34"/>
          <p:cNvSpPr/>
          <p:nvPr/>
        </p:nvSpPr>
        <p:spPr>
          <a:xfrm>
            <a:off x="7013676" y="56239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Arrow: Right 36"/>
          <p:cNvSpPr/>
          <p:nvPr/>
        </p:nvSpPr>
        <p:spPr>
          <a:xfrm>
            <a:off x="2684868" y="3665521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38"/>
          <p:cNvSpPr/>
          <p:nvPr/>
        </p:nvSpPr>
        <p:spPr>
          <a:xfrm rot="20985992">
            <a:off x="4849305" y="338335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Arrow: Right 39"/>
          <p:cNvSpPr/>
          <p:nvPr/>
        </p:nvSpPr>
        <p:spPr>
          <a:xfrm rot="653945">
            <a:off x="4849305" y="400624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TextBox 40"/>
          <p:cNvSpPr txBox="1"/>
          <p:nvPr/>
        </p:nvSpPr>
        <p:spPr>
          <a:xfrm>
            <a:off x="9761740" y="52772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</a:t>
            </a:r>
          </a:p>
          <a:p>
            <a:r>
              <a:rPr lang="en-US" dirty="0"/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9233204" y="56211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https://softuni.bg/curriculum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10357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51456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04282" y="1859986"/>
            <a:ext cx="1901667" cy="1901665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562077" y="761999"/>
            <a:ext cx="4981574" cy="3597804"/>
            <a:chOff x="3398354" y="762000"/>
            <a:chExt cx="4981574" cy="3597804"/>
          </a:xfrm>
        </p:grpSpPr>
        <p:pic>
          <p:nvPicPr>
            <p:cNvPr id="3074" name="Picture 2" descr="Резултат с изображение за javascript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8354" y="762000"/>
              <a:ext cx="4981574" cy="3597804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604790" y="902147"/>
              <a:ext cx="3880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Fundamentals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5661">
            <a:off x="9295194" y="1968954"/>
            <a:ext cx="2016164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</TotalTime>
  <Words>890</Words>
  <Application>Microsoft Office PowerPoint</Application>
  <PresentationFormat>Custom</PresentationFormat>
  <Paragraphs>228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JavaScript Fundamentals</vt:lpstr>
      <vt:lpstr>Table of Contents</vt:lpstr>
      <vt:lpstr>Have a Question?</vt:lpstr>
      <vt:lpstr>SoftUni Diamond Partners</vt:lpstr>
      <vt:lpstr>JS Core Module @ SoftUni</vt:lpstr>
      <vt:lpstr>JS Core Module Goals</vt:lpstr>
      <vt:lpstr>JS Core Module at SoftUni – Timeline</vt:lpstr>
      <vt:lpstr>Professions @ SoftUni</vt:lpstr>
      <vt:lpstr>JavaScript Fundamentals</vt:lpstr>
      <vt:lpstr>Course Objectives</vt:lpstr>
      <vt:lpstr>Course Topics</vt:lpstr>
      <vt:lpstr>The Trainers Team</vt:lpstr>
      <vt:lpstr>Trainers Team</vt:lpstr>
      <vt:lpstr>Trainers Team (2)</vt:lpstr>
      <vt:lpstr>JavaScript Fundamentals</vt:lpstr>
      <vt:lpstr>Training Duration and Schedule</vt:lpstr>
      <vt:lpstr>Why English?</vt:lpstr>
      <vt:lpstr>Your RFID Chip</vt:lpstr>
      <vt:lpstr>JavaScript Fundamentals</vt:lpstr>
      <vt:lpstr>Scoring System for the Course</vt:lpstr>
      <vt:lpstr>Homework Assignments &amp; Exercises</vt:lpstr>
      <vt:lpstr>Resources</vt:lpstr>
      <vt:lpstr>Course Web Site, Forum and FB Group</vt:lpstr>
      <vt:lpstr>The Programming Basics Slides and Videos</vt:lpstr>
      <vt:lpstr>Recommended Software</vt:lpstr>
      <vt:lpstr>JavaScript Fundamentals – Course Overview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Fundamentals - Course Overview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Viktor Kostadinov</cp:lastModifiedBy>
  <cp:revision>81</cp:revision>
  <dcterms:created xsi:type="dcterms:W3CDTF">2014-01-02T17:00:34Z</dcterms:created>
  <dcterms:modified xsi:type="dcterms:W3CDTF">2018-01-15T15:57:19Z</dcterms:modified>
  <cp:category>JS, JavaScript, front-end, ES6, ES2015, ES2016, ES2017, Web development,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